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8" r:id="rId15"/>
    <p:sldId id="269" r:id="rId16"/>
    <p:sldId id="284" r:id="rId17"/>
    <p:sldId id="271" r:id="rId18"/>
    <p:sldId id="273" r:id="rId19"/>
    <p:sldId id="274" r:id="rId20"/>
    <p:sldId id="275" r:id="rId21"/>
    <p:sldId id="278" r:id="rId22"/>
    <p:sldId id="276" r:id="rId23"/>
    <p:sldId id="277" r:id="rId24"/>
    <p:sldId id="279" r:id="rId25"/>
    <p:sldId id="280" r:id="rId26"/>
    <p:sldId id="281" r:id="rId27"/>
    <p:sldId id="282" r:id="rId28"/>
    <p:sldId id="283" r:id="rId29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045" autoAdjust="0"/>
  </p:normalViewPr>
  <p:slideViewPr>
    <p:cSldViewPr snapToGrid="0" snapToObjects="1">
      <p:cViewPr>
        <p:scale>
          <a:sx n="75" d="100"/>
          <a:sy n="75" d="100"/>
        </p:scale>
        <p:origin x="-2432" y="-5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21.jpeg>
</file>

<file path=ppt/media/image3.png>
</file>

<file path=ppt/media/image5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8B50F0-F251-A347-9483-6C665ACE47D4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775D46-A179-5447-B1AD-B4D982CFD09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4105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41% of total energy consumption in US is consumed</a:t>
            </a:r>
            <a:r>
              <a:rPr kumimoji="1" lang="en-US" altLang="zh-CN" baseline="0" dirty="0" smtClean="0"/>
              <a:t> to generate </a:t>
            </a:r>
            <a:r>
              <a:rPr kumimoji="1" lang="en-US" altLang="zh-CN" baseline="0" dirty="0" err="1" smtClean="0"/>
              <a:t>elctricity</a:t>
            </a:r>
            <a:r>
              <a:rPr kumimoji="1" lang="en-US" altLang="zh-CN" baseline="0" dirty="0" smtClean="0"/>
              <a:t>.</a:t>
            </a:r>
          </a:p>
          <a:p>
            <a:r>
              <a:rPr kumimoji="1" lang="en-US" altLang="zh-CN" baseline="0" dirty="0" smtClean="0"/>
              <a:t>Res + commercial use continuously growing for 40 </a:t>
            </a:r>
            <a:r>
              <a:rPr kumimoji="1" lang="en-US" altLang="zh-CN" baseline="0" dirty="0" err="1" smtClean="0"/>
              <a:t>yrs</a:t>
            </a:r>
            <a:r>
              <a:rPr kumimoji="1" lang="en-US" altLang="zh-CN" baseline="0" dirty="0" smtClean="0"/>
              <a:t>, when other energy form do not grow.</a:t>
            </a:r>
          </a:p>
          <a:p>
            <a:r>
              <a:rPr kumimoji="1" lang="en-US" altLang="zh-CN" baseline="0" dirty="0" smtClean="0"/>
              <a:t>Replacement of fossil fuel are all electrical: nuclear fusion, wind, solar..</a:t>
            </a:r>
          </a:p>
          <a:p>
            <a:endParaRPr kumimoji="1" lang="en-US" altLang="zh-CN" baseline="0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Traditionally,</a:t>
            </a:r>
            <a:r>
              <a:rPr kumimoji="1" lang="en-US" altLang="zh-CN" baseline="0" dirty="0" smtClean="0"/>
              <a:t> utilities provides only aggregated energy use reports. </a:t>
            </a:r>
          </a:p>
          <a:p>
            <a:r>
              <a:rPr kumimoji="1" lang="en-US" altLang="zh-CN" baseline="0" dirty="0" smtClean="0"/>
              <a:t>Knowing disaggregated consumption info can help optimize usage, and conserve energy.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Watts up</a:t>
            </a:r>
            <a:r>
              <a:rPr kumimoji="1" lang="en-US" altLang="zh-CN" baseline="0" dirty="0" smtClean="0"/>
              <a:t> are $200, Kill-a-watt $20 but not connectivity</a:t>
            </a:r>
          </a:p>
          <a:p>
            <a:r>
              <a:rPr kumimoji="1" lang="en-US" altLang="zh-CN" baseline="0" dirty="0" smtClean="0"/>
              <a:t>Acme $60, good for experiments, not for real life.</a:t>
            </a:r>
          </a:p>
          <a:p>
            <a:endParaRPr kumimoji="1" lang="en-US" altLang="zh-CN" baseline="0" dirty="0" smtClean="0"/>
          </a:p>
          <a:p>
            <a:endParaRPr kumimoji="1" lang="en-US" altLang="zh-CN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775D46-A179-5447-B1AD-B4D982CFD098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9427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4037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664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1455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0535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4261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086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14932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0805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8813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824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3730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 smtClean="0"/>
              <a:t>单击此处编辑母版文本样式</a:t>
            </a:r>
          </a:p>
          <a:p>
            <a:pPr lvl="1"/>
            <a:r>
              <a:rPr kumimoji="1" lang="zh-CN" altLang="en-US" dirty="0" smtClean="0"/>
              <a:t>二级</a:t>
            </a:r>
          </a:p>
          <a:p>
            <a:pPr lvl="2"/>
            <a:r>
              <a:rPr kumimoji="1" lang="zh-CN" altLang="en-US" dirty="0" smtClean="0"/>
              <a:t>三级</a:t>
            </a:r>
          </a:p>
          <a:p>
            <a:pPr lvl="3"/>
            <a:r>
              <a:rPr kumimoji="1" lang="zh-CN" altLang="en-US" dirty="0" smtClean="0"/>
              <a:t>四级</a:t>
            </a:r>
          </a:p>
          <a:p>
            <a:pPr lvl="4"/>
            <a:r>
              <a:rPr kumimoji="1" lang="zh-CN" altLang="en-US" dirty="0" smtClean="0"/>
              <a:t>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E6E4DA-68BE-9F48-9B76-BE6495FA7C96}" type="datetimeFigureOut">
              <a:rPr kumimoji="1" lang="zh-CN" altLang="en-US" smtClean="0"/>
              <a:t>6/16/12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93956-CABB-4C4B-8B8C-A7E4EA8F642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210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Low-cost Appliance State Sensing</a:t>
            </a:r>
            <a:br>
              <a:rPr kumimoji="1" lang="en-US" altLang="zh-CN" dirty="0" smtClean="0"/>
            </a:br>
            <a:r>
              <a:rPr kumimoji="1" lang="en-US" altLang="zh-CN" dirty="0" smtClean="0"/>
              <a:t>for Energy Disaggregation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Tianji Wu</a:t>
            </a:r>
          </a:p>
          <a:p>
            <a:r>
              <a:rPr kumimoji="1" lang="en-US" altLang="zh-CN" dirty="0" smtClean="0"/>
              <a:t>6/16/2012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5331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Appliance binary state sensor node design</a:t>
            </a:r>
            <a:br>
              <a:rPr kumimoji="1" lang="en-US" altLang="zh-CN" sz="3200" dirty="0" smtClean="0"/>
            </a:br>
            <a:r>
              <a:rPr kumimoji="1" lang="en-US" altLang="zh-CN" sz="3200" dirty="0" smtClean="0"/>
              <a:t>  - Cost and scalability</a:t>
            </a:r>
            <a:endParaRPr kumimoji="1" lang="zh-CN" altLang="en-US" sz="3200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sz="half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9140" b="-29140"/>
          <a:stretch>
            <a:fillRect/>
          </a:stretch>
        </p:blipFill>
        <p:spPr>
          <a:xfrm>
            <a:off x="457200" y="1600200"/>
            <a:ext cx="4648200" cy="4525963"/>
          </a:xfrm>
        </p:spPr>
      </p:pic>
      <p:sp>
        <p:nvSpPr>
          <p:cNvPr id="8" name="文本框 7"/>
          <p:cNvSpPr txBox="1"/>
          <p:nvPr/>
        </p:nvSpPr>
        <p:spPr>
          <a:xfrm>
            <a:off x="630017" y="5380392"/>
            <a:ext cx="4270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Block diagram of the sensor node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half" idx="2"/>
          </p:nvPr>
        </p:nvSpPr>
        <p:spPr>
          <a:xfrm>
            <a:off x="5300144" y="1600200"/>
            <a:ext cx="3386655" cy="4525963"/>
          </a:xfrm>
        </p:spPr>
        <p:txBody>
          <a:bodyPr/>
          <a:lstStyle/>
          <a:p>
            <a:r>
              <a:rPr kumimoji="1" lang="en-US" altLang="zh-CN" dirty="0" smtClean="0"/>
              <a:t>Binary state</a:t>
            </a:r>
          </a:p>
          <a:p>
            <a:pPr lvl="1"/>
            <a:r>
              <a:rPr kumimoji="1" lang="en-US" altLang="zh-CN" dirty="0" smtClean="0"/>
              <a:t>Current only</a:t>
            </a:r>
          </a:p>
          <a:p>
            <a:pPr lvl="2"/>
            <a:r>
              <a:rPr kumimoji="1" lang="en-US" altLang="zh-CN" dirty="0" smtClean="0"/>
              <a:t>Simpler MCU</a:t>
            </a:r>
          </a:p>
          <a:p>
            <a:pPr lvl="1"/>
            <a:r>
              <a:rPr kumimoji="1" lang="en-US" altLang="zh-CN" dirty="0" smtClean="0"/>
              <a:t>No calibration</a:t>
            </a:r>
            <a:endParaRPr kumimoji="1" lang="en-US" altLang="zh-CN" dirty="0" smtClean="0"/>
          </a:p>
          <a:p>
            <a:r>
              <a:rPr kumimoji="1" lang="en-US" altLang="zh-CN" dirty="0" smtClean="0"/>
              <a:t>TX only module</a:t>
            </a:r>
          </a:p>
          <a:p>
            <a:pPr lvl="1"/>
            <a:r>
              <a:rPr kumimoji="1" lang="en-US" altLang="zh-CN" dirty="0" smtClean="0"/>
              <a:t>Simpler MCU</a:t>
            </a:r>
          </a:p>
          <a:p>
            <a:pPr lvl="1"/>
            <a:endParaRPr kumimoji="1" lang="en-US" altLang="zh-CN" dirty="0"/>
          </a:p>
          <a:p>
            <a:r>
              <a:rPr kumimoji="1" lang="en-US" altLang="zh-CN" dirty="0" smtClean="0"/>
              <a:t>Each node cost $4.3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5429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Radio protocol design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- Retransmission</a:t>
            </a:r>
            <a:endParaRPr kumimoji="1"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0194" y="0"/>
            <a:ext cx="1870051" cy="1870051"/>
          </a:xfrm>
          <a:prstGeom prst="rect">
            <a:avLst/>
          </a:prstGeom>
        </p:spPr>
      </p:pic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6632994" cy="4525963"/>
          </a:xfrm>
        </p:spPr>
        <p:txBody>
          <a:bodyPr/>
          <a:lstStyle/>
          <a:p>
            <a:r>
              <a:rPr kumimoji="1" lang="en-US" altLang="zh-CN" dirty="0" smtClean="0"/>
              <a:t>Radio is TX-only</a:t>
            </a:r>
          </a:p>
          <a:p>
            <a:pPr lvl="1"/>
            <a:r>
              <a:rPr kumimoji="1" lang="en-US" altLang="zh-CN" dirty="0" smtClean="0"/>
              <a:t>No </a:t>
            </a:r>
            <a:r>
              <a:rPr kumimoji="1" lang="en-US" altLang="zh-CN" dirty="0" err="1" smtClean="0"/>
              <a:t>acks</a:t>
            </a:r>
            <a:r>
              <a:rPr kumimoji="1" lang="en-US" altLang="zh-CN" dirty="0" smtClean="0"/>
              <a:t>, no delivery confirmations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Retransmissions with random backups</a:t>
            </a:r>
            <a:endParaRPr kumimoji="1"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906" y="3650266"/>
            <a:ext cx="7427765" cy="145010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60029" y="5100372"/>
            <a:ext cx="6960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Retransmission timeslots: each timeslot is 4 AC cycles long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411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Radio protocol design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- Retransmission</a:t>
            </a:r>
            <a:endParaRPr kumimoji="1"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0194" y="0"/>
            <a:ext cx="1870051" cy="1870051"/>
          </a:xfrm>
          <a:prstGeom prst="rect">
            <a:avLst/>
          </a:prstGeom>
        </p:spPr>
      </p:pic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6632994" cy="4525963"/>
          </a:xfrm>
        </p:spPr>
        <p:txBody>
          <a:bodyPr/>
          <a:lstStyle/>
          <a:p>
            <a:r>
              <a:rPr kumimoji="1" lang="en-US" altLang="zh-CN" dirty="0" smtClean="0"/>
              <a:t>Packet format</a:t>
            </a:r>
          </a:p>
          <a:p>
            <a:pPr lvl="1"/>
            <a:endParaRPr kumimoji="1" lang="en-US" altLang="zh-CN" dirty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Retransmissions with random backups</a:t>
            </a:r>
            <a:endParaRPr kumimoji="1"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906" y="3650266"/>
            <a:ext cx="7427765" cy="145010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60029" y="5100372"/>
            <a:ext cx="6960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Retransmission timeslots: each timeslot is 4 AC cycles long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0596" y="1985785"/>
            <a:ext cx="46228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78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Radio protocol design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- How many retransmissions?</a:t>
            </a:r>
            <a:endParaRPr kumimoji="1"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0194" y="0"/>
            <a:ext cx="1870051" cy="1870051"/>
          </a:xfrm>
          <a:prstGeom prst="rect">
            <a:avLst/>
          </a:prstGeom>
        </p:spPr>
      </p:pic>
      <p:sp>
        <p:nvSpPr>
          <p:cNvPr id="14" name="内容占位符 3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6632994" cy="4525963"/>
          </a:xfrm>
        </p:spPr>
        <p:txBody>
          <a:bodyPr/>
          <a:lstStyle/>
          <a:p>
            <a:r>
              <a:rPr kumimoji="1" lang="en-US" altLang="zh-CN" dirty="0" smtClean="0"/>
              <a:t>Simulation</a:t>
            </a:r>
          </a:p>
          <a:p>
            <a:pPr lvl="1"/>
            <a:r>
              <a:rPr kumimoji="1" lang="en-US" altLang="zh-CN" dirty="0" smtClean="0"/>
              <a:t>Packet level, continuous time</a:t>
            </a:r>
          </a:p>
          <a:p>
            <a:pPr lvl="1"/>
            <a:r>
              <a:rPr kumimoji="1" lang="en-US" altLang="zh-CN" dirty="0" smtClean="0"/>
              <a:t>Detect collision</a:t>
            </a:r>
          </a:p>
          <a:p>
            <a:r>
              <a:rPr kumimoji="1" lang="en-US" altLang="zh-CN" dirty="0" smtClean="0"/>
              <a:t>Poisson distributed events</a:t>
            </a:r>
          </a:p>
          <a:p>
            <a:pPr lvl="1"/>
            <a:r>
              <a:rPr kumimoji="1" lang="en-US" altLang="zh-CN" dirty="0" smtClean="0"/>
              <a:t>μ: expected interval between events on one appliance</a:t>
            </a:r>
            <a:endParaRPr kumimoji="1"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843642" y="4627406"/>
            <a:ext cx="6966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EDR: Event delivery rate (%)</a:t>
            </a:r>
          </a:p>
          <a:p>
            <a:r>
              <a:rPr kumimoji="1" lang="en-US" altLang="zh-CN" dirty="0" smtClean="0"/>
              <a:t>PDR: Packet delivery rate (%)</a:t>
            </a:r>
          </a:p>
          <a:p>
            <a:r>
              <a:rPr kumimoji="1" lang="en-US" altLang="zh-CN" dirty="0" smtClean="0"/>
              <a:t>PDR</a:t>
            </a:r>
            <a:r>
              <a:rPr kumimoji="1" lang="en-US" altLang="zh-CN" baseline="-25000" dirty="0" smtClean="0"/>
              <a:t>0</a:t>
            </a:r>
            <a:r>
              <a:rPr kumimoji="1" lang="en-US" altLang="zh-CN" dirty="0" smtClean="0"/>
              <a:t>: PDR without collision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96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Radio protocol design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- How many retransmissions?</a:t>
            </a:r>
            <a:endParaRPr kumimoji="1"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0194" y="0"/>
            <a:ext cx="1870051" cy="187005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244" y="1492271"/>
            <a:ext cx="4119179" cy="23580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3312" y="1492271"/>
            <a:ext cx="4266930" cy="23548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244" y="3850280"/>
            <a:ext cx="4122756" cy="234335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6017" y="3847134"/>
            <a:ext cx="4130783" cy="2338179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820186" y="2960216"/>
            <a:ext cx="1140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PDR</a:t>
            </a:r>
            <a:r>
              <a:rPr kumimoji="1" lang="en-US" altLang="zh-CN" baseline="-25000" dirty="0" smtClean="0"/>
              <a:t>0</a:t>
            </a:r>
            <a:r>
              <a:rPr kumimoji="1" lang="en-US" altLang="zh-CN" dirty="0" smtClean="0"/>
              <a:t>=0.4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6972586" y="5280687"/>
            <a:ext cx="1140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PDR</a:t>
            </a:r>
            <a:r>
              <a:rPr kumimoji="1" lang="en-US" altLang="zh-CN" baseline="-25000" dirty="0" smtClean="0"/>
              <a:t>0</a:t>
            </a:r>
            <a:r>
              <a:rPr kumimoji="1" lang="en-US" altLang="zh-CN" dirty="0" smtClean="0"/>
              <a:t>=1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4969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Radio protocol design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- How many retransmissions?</a:t>
            </a:r>
            <a:endParaRPr kumimoji="1"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0194" y="0"/>
            <a:ext cx="1870051" cy="187005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244" y="1492271"/>
            <a:ext cx="4119179" cy="23580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3312" y="1492271"/>
            <a:ext cx="4266930" cy="2354863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820186" y="2960216"/>
            <a:ext cx="1140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PDR</a:t>
            </a:r>
            <a:r>
              <a:rPr kumimoji="1" lang="en-US" altLang="zh-CN" baseline="-25000" dirty="0" smtClean="0"/>
              <a:t>0</a:t>
            </a:r>
            <a:r>
              <a:rPr kumimoji="1" lang="en-US" altLang="zh-CN" dirty="0" smtClean="0"/>
              <a:t>=0.4</a:t>
            </a:r>
            <a:endParaRPr kumimoji="1" lang="zh-CN" altLang="en-US" dirty="0"/>
          </a:p>
        </p:txBody>
      </p:sp>
      <p:sp>
        <p:nvSpPr>
          <p:cNvPr id="14" name="内容占位符 3"/>
          <p:cNvSpPr>
            <a:spLocks noGrp="1"/>
          </p:cNvSpPr>
          <p:nvPr>
            <p:ph sz="half" idx="1"/>
          </p:nvPr>
        </p:nvSpPr>
        <p:spPr>
          <a:xfrm>
            <a:off x="457200" y="4091213"/>
            <a:ext cx="6632994" cy="2034949"/>
          </a:xfrm>
        </p:spPr>
        <p:txBody>
          <a:bodyPr/>
          <a:lstStyle/>
          <a:p>
            <a:r>
              <a:rPr kumimoji="1" lang="en-US" altLang="zh-CN" dirty="0" smtClean="0"/>
              <a:t>More likely case</a:t>
            </a:r>
          </a:p>
          <a:p>
            <a:pPr lvl="1"/>
            <a:r>
              <a:rPr kumimoji="1" lang="en-US" altLang="zh-CN" dirty="0" smtClean="0"/>
              <a:t>Some node has poor link</a:t>
            </a:r>
          </a:p>
          <a:p>
            <a:pPr lvl="1"/>
            <a:r>
              <a:rPr kumimoji="1" lang="en-US" altLang="zh-CN" dirty="0" smtClean="0"/>
              <a:t>Sparse events</a:t>
            </a:r>
            <a:endParaRPr kumimoji="1" lang="en-US" altLang="zh-CN" dirty="0"/>
          </a:p>
        </p:txBody>
      </p:sp>
      <p:sp>
        <p:nvSpPr>
          <p:cNvPr id="3" name="矩形 2"/>
          <p:cNvSpPr/>
          <p:nvPr/>
        </p:nvSpPr>
        <p:spPr>
          <a:xfrm>
            <a:off x="3800929" y="1796143"/>
            <a:ext cx="199571" cy="1669143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5164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Radio protocol design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- Timeslot alignment</a:t>
            </a:r>
            <a:endParaRPr kumimoji="1"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0194" y="0"/>
            <a:ext cx="1870051" cy="1870051"/>
          </a:xfrm>
          <a:prstGeom prst="rect">
            <a:avLst/>
          </a:prstGeom>
        </p:spPr>
      </p:pic>
      <p:sp>
        <p:nvSpPr>
          <p:cNvPr id="14" name="内容占位符 3"/>
          <p:cNvSpPr>
            <a:spLocks noGrp="1"/>
          </p:cNvSpPr>
          <p:nvPr>
            <p:ph sz="half" idx="1"/>
          </p:nvPr>
        </p:nvSpPr>
        <p:spPr>
          <a:xfrm>
            <a:off x="457200" y="4091213"/>
            <a:ext cx="8043032" cy="2034949"/>
          </a:xfrm>
        </p:spPr>
        <p:txBody>
          <a:bodyPr/>
          <a:lstStyle/>
          <a:p>
            <a:r>
              <a:rPr kumimoji="1" lang="en-US" altLang="zh-CN" dirty="0" smtClean="0"/>
              <a:t>4-cycle alignment: improves EDR/PDR @ short </a:t>
            </a:r>
            <a:r>
              <a:rPr kumimoji="1" lang="en-US" altLang="zh-CN" dirty="0" smtClean="0"/>
              <a:t>μ</a:t>
            </a:r>
          </a:p>
          <a:p>
            <a:r>
              <a:rPr kumimoji="1" lang="en-US" altLang="zh-CN" dirty="0" smtClean="0"/>
              <a:t>1-cycle alignment: slightly better then totally </a:t>
            </a:r>
            <a:r>
              <a:rPr kumimoji="1" lang="en-US" altLang="zh-CN" dirty="0" err="1" smtClean="0"/>
              <a:t>async</a:t>
            </a:r>
            <a:endParaRPr kumimoji="1"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417638"/>
            <a:ext cx="4108272" cy="258265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417638"/>
            <a:ext cx="4119170" cy="258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069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Radio protocol design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- Tow-event collision</a:t>
            </a:r>
            <a:endParaRPr kumimoji="1"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0194" y="0"/>
            <a:ext cx="1870051" cy="1870051"/>
          </a:xfrm>
          <a:prstGeom prst="rect">
            <a:avLst/>
          </a:prstGeom>
        </p:spPr>
      </p:pic>
      <p:sp>
        <p:nvSpPr>
          <p:cNvPr id="14" name="内容占位符 3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6632994" cy="4525963"/>
          </a:xfrm>
        </p:spPr>
        <p:txBody>
          <a:bodyPr/>
          <a:lstStyle/>
          <a:p>
            <a:r>
              <a:rPr kumimoji="1" lang="en-US" altLang="zh-CN" dirty="0" err="1" smtClean="0"/>
              <a:t>Testbed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6 sensor nodes</a:t>
            </a:r>
          </a:p>
          <a:p>
            <a:pPr lvl="1"/>
            <a:r>
              <a:rPr kumimoji="1" lang="en-US" altLang="zh-CN" dirty="0" smtClean="0"/>
              <a:t>Programmatically external controlled events</a:t>
            </a:r>
          </a:p>
          <a:p>
            <a:r>
              <a:rPr kumimoji="1" lang="en-US" altLang="zh-CN" dirty="0" smtClean="0"/>
              <a:t>Two-event collision</a:t>
            </a:r>
          </a:p>
          <a:p>
            <a:pPr lvl="1"/>
            <a:r>
              <a:rPr kumimoji="1" lang="en-US" altLang="zh-CN" dirty="0" smtClean="0"/>
              <a:t>Two events at a time</a:t>
            </a:r>
          </a:p>
          <a:p>
            <a:pPr lvl="1"/>
            <a:r>
              <a:rPr kumimoji="1" lang="en-US" altLang="zh-CN" dirty="0" smtClean="0"/>
              <a:t>0s ~ 0.4s interval</a:t>
            </a:r>
            <a:endParaRPr kumimoji="1" lang="en-US" altLang="zh-CN" dirty="0"/>
          </a:p>
        </p:txBody>
      </p:sp>
      <p:pic>
        <p:nvPicPr>
          <p:cNvPr id="6" name="内容占位符 2"/>
          <p:cNvPicPr>
            <a:picLocks noGrp="1" noChangeAspect="1"/>
          </p:cNvPicPr>
          <p:nvPr>
            <p:ph sz="half" idx="1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589" r="-2589"/>
          <a:stretch>
            <a:fillRect/>
          </a:stretch>
        </p:blipFill>
        <p:spPr>
          <a:xfrm>
            <a:off x="4263571" y="3068853"/>
            <a:ext cx="4272643" cy="2915582"/>
          </a:xfrm>
        </p:spPr>
      </p:pic>
    </p:spTree>
    <p:extLst>
      <p:ext uri="{BB962C8B-B14F-4D97-AF65-F5344CB8AC3E}">
        <p14:creationId xmlns:p14="http://schemas.microsoft.com/office/powerpoint/2010/main" val="40109099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Radio protocol design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- Poisson distributed events</a:t>
            </a:r>
            <a:endParaRPr kumimoji="1"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0194" y="0"/>
            <a:ext cx="1870051" cy="1870051"/>
          </a:xfrm>
          <a:prstGeom prst="rect">
            <a:avLst/>
          </a:prstGeom>
        </p:spPr>
      </p:pic>
      <p:sp>
        <p:nvSpPr>
          <p:cNvPr id="14" name="内容占位符 3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6632994" cy="4525963"/>
          </a:xfrm>
        </p:spPr>
        <p:txBody>
          <a:bodyPr/>
          <a:lstStyle/>
          <a:p>
            <a:r>
              <a:rPr kumimoji="1" lang="en-US" altLang="zh-CN" dirty="0" err="1" smtClean="0"/>
              <a:t>Testbed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6 sensor nodes</a:t>
            </a:r>
          </a:p>
          <a:p>
            <a:pPr lvl="1"/>
            <a:r>
              <a:rPr kumimoji="1" lang="en-US" altLang="zh-CN" dirty="0" smtClean="0"/>
              <a:t>Programmatically external controlled events</a:t>
            </a:r>
          </a:p>
          <a:p>
            <a:r>
              <a:rPr kumimoji="1" lang="en-US" altLang="zh-CN" dirty="0" smtClean="0"/>
              <a:t>Poisson distributed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6143" y="3090863"/>
            <a:ext cx="41783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648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Radio protocol design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- In real settings</a:t>
            </a:r>
            <a:endParaRPr kumimoji="1"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0194" y="0"/>
            <a:ext cx="1870051" cy="1870051"/>
          </a:xfrm>
          <a:prstGeom prst="rect">
            <a:avLst/>
          </a:prstGeom>
        </p:spPr>
      </p:pic>
      <p:pic>
        <p:nvPicPr>
          <p:cNvPr id="4" name="内容占位符 3"/>
          <p:cNvPicPr>
            <a:picLocks noGrp="1" noChangeAspect="1"/>
          </p:cNvPicPr>
          <p:nvPr>
            <p:ph sz="half" idx="1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2543" b="-22543"/>
          <a:stretch>
            <a:fillRect/>
          </a:stretch>
        </p:blipFill>
        <p:spPr>
          <a:xfrm>
            <a:off x="1128486" y="1417638"/>
            <a:ext cx="6632575" cy="4525963"/>
          </a:xfrm>
        </p:spPr>
      </p:pic>
      <p:sp>
        <p:nvSpPr>
          <p:cNvPr id="5" name="文本框 4"/>
          <p:cNvSpPr txBox="1"/>
          <p:nvPr/>
        </p:nvSpPr>
        <p:spPr>
          <a:xfrm>
            <a:off x="2530929" y="5415643"/>
            <a:ext cx="4390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PDR and EDR in real settings: 18 days of data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5894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Importance of electrical </a:t>
            </a:r>
            <a:br>
              <a:rPr kumimoji="1" lang="en-US" altLang="zh-CN" dirty="0" smtClean="0"/>
            </a:br>
            <a:r>
              <a:rPr kumimoji="1" lang="en-US" altLang="zh-CN" dirty="0" smtClean="0"/>
              <a:t>energy disaggregation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457199" y="1600200"/>
            <a:ext cx="5214037" cy="4525963"/>
          </a:xfrm>
        </p:spPr>
        <p:txBody>
          <a:bodyPr anchor="ctr"/>
          <a:lstStyle/>
          <a:p>
            <a:r>
              <a:rPr kumimoji="1" lang="en-US" altLang="zh-CN" dirty="0" smtClean="0"/>
              <a:t>Electricity: the most important energy source</a:t>
            </a:r>
          </a:p>
          <a:p>
            <a:endParaRPr kumimoji="1"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49950" y="0"/>
            <a:ext cx="3194050" cy="6858000"/>
          </a:xfrm>
        </p:spPr>
      </p:pic>
    </p:spTree>
    <p:extLst>
      <p:ext uri="{BB962C8B-B14F-4D97-AF65-F5344CB8AC3E}">
        <p14:creationId xmlns:p14="http://schemas.microsoft.com/office/powerpoint/2010/main" val="3598076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Assisted energy disaggregation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2249715" y="4689929"/>
            <a:ext cx="5070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Block diagram of energy disaggregation algorithm</a:t>
            </a:r>
            <a:endParaRPr kumimoji="1"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sz="half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989" b="-16989"/>
          <a:stretch>
            <a:fillRect/>
          </a:stretch>
        </p:blipFill>
        <p:spPr>
          <a:xfrm>
            <a:off x="457200" y="1600201"/>
            <a:ext cx="8024586" cy="3188100"/>
          </a:xfrm>
        </p:spPr>
      </p:pic>
    </p:spTree>
    <p:extLst>
      <p:ext uri="{BB962C8B-B14F-4D97-AF65-F5344CB8AC3E}">
        <p14:creationId xmlns:p14="http://schemas.microsoft.com/office/powerpoint/2010/main" val="2980490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Assisted energy disaggregation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	</a:t>
            </a:r>
            <a:r>
              <a:rPr kumimoji="1" lang="en-US" altLang="zh-CN" sz="3200" dirty="0" smtClean="0"/>
              <a:t>- Experimental setup</a:t>
            </a:r>
            <a:endParaRPr kumimoji="1" lang="zh-CN" altLang="en-US" sz="3200" dirty="0"/>
          </a:p>
        </p:txBody>
      </p:sp>
      <p:sp>
        <p:nvSpPr>
          <p:cNvPr id="7" name="内容占位符 2"/>
          <p:cNvSpPr>
            <a:spLocks noGrp="1"/>
          </p:cNvSpPr>
          <p:nvPr>
            <p:ph sz="half" idx="1"/>
          </p:nvPr>
        </p:nvSpPr>
        <p:spPr>
          <a:xfrm>
            <a:off x="457199" y="1600202"/>
            <a:ext cx="5729515" cy="4525962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CN" dirty="0" smtClean="0"/>
              <a:t>20 nodes deployed</a:t>
            </a:r>
          </a:p>
          <a:p>
            <a:pPr lvl="1"/>
            <a:r>
              <a:rPr kumimoji="1" lang="en-US" altLang="zh-CN" dirty="0" smtClean="0"/>
              <a:t>9 LCD monitors</a:t>
            </a:r>
          </a:p>
          <a:p>
            <a:pPr lvl="1"/>
            <a:r>
              <a:rPr kumimoji="1" lang="en-US" altLang="zh-CN" dirty="0" smtClean="0"/>
              <a:t>8 Laptops</a:t>
            </a:r>
          </a:p>
          <a:p>
            <a:pPr lvl="1"/>
            <a:r>
              <a:rPr kumimoji="1" lang="en-US" altLang="zh-CN" dirty="0" smtClean="0"/>
              <a:t>1 solder station</a:t>
            </a:r>
          </a:p>
          <a:p>
            <a:pPr lvl="1"/>
            <a:r>
              <a:rPr kumimoji="1" lang="en-US" altLang="zh-CN" dirty="0" smtClean="0"/>
              <a:t>1 workbench light</a:t>
            </a:r>
          </a:p>
          <a:p>
            <a:pPr lvl="1"/>
            <a:r>
              <a:rPr kumimoji="1" lang="en-US" altLang="zh-CN" dirty="0" smtClean="0"/>
              <a:t>1 water dispenser</a:t>
            </a:r>
          </a:p>
          <a:p>
            <a:r>
              <a:rPr kumimoji="1" lang="en-US" altLang="zh-CN" dirty="0" smtClean="0"/>
              <a:t>13 nodes are instrumented with Watts up? PRO meter for ground truth</a:t>
            </a:r>
          </a:p>
          <a:p>
            <a:pPr lvl="1"/>
            <a:r>
              <a:rPr kumimoji="1" lang="en-US" altLang="zh-CN" dirty="0" smtClean="0"/>
              <a:t>2s interval</a:t>
            </a:r>
          </a:p>
          <a:p>
            <a:pPr lvl="1"/>
            <a:r>
              <a:rPr kumimoji="1" lang="en-US" altLang="zh-CN" dirty="0" smtClean="0"/>
              <a:t>Data collected with </a:t>
            </a:r>
            <a:r>
              <a:rPr kumimoji="1" lang="en-US" altLang="zh-CN" dirty="0" err="1" smtClean="0"/>
              <a:t>Gumstix</a:t>
            </a:r>
            <a:r>
              <a:rPr kumimoji="1" lang="en-US" altLang="zh-CN" dirty="0" smtClean="0"/>
              <a:t> and logged in database</a:t>
            </a:r>
          </a:p>
          <a:p>
            <a:r>
              <a:rPr kumimoji="1" lang="en-US" altLang="zh-CN" dirty="0" smtClean="0"/>
              <a:t>Aggregated power reading from E30A panel meter</a:t>
            </a:r>
          </a:p>
          <a:p>
            <a:pPr lvl="1"/>
            <a:r>
              <a:rPr kumimoji="1" lang="en-US" altLang="zh-CN" dirty="0" smtClean="0"/>
              <a:t>2s interval</a:t>
            </a:r>
          </a:p>
          <a:p>
            <a:pPr lvl="1"/>
            <a:r>
              <a:rPr kumimoji="1" lang="en-US" altLang="zh-CN" dirty="0" smtClean="0"/>
              <a:t>Actually sum of 4 circuits</a:t>
            </a:r>
          </a:p>
          <a:p>
            <a:endParaRPr kumimoji="1" lang="zh-CN" altLang="en-US" dirty="0"/>
          </a:p>
        </p:txBody>
      </p:sp>
      <p:pic>
        <p:nvPicPr>
          <p:cNvPr id="8" name="内容占位符 5" descr="nilmbee2.jpg"/>
          <p:cNvPicPr>
            <a:picLocks noGrp="1" noChangeAspect="1"/>
          </p:cNvPicPr>
          <p:nvPr>
            <p:ph sz="half"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78525" y="0"/>
            <a:ext cx="3165475" cy="6858000"/>
          </a:xfrm>
        </p:spPr>
      </p:pic>
    </p:spTree>
    <p:extLst>
      <p:ext uri="{BB962C8B-B14F-4D97-AF65-F5344CB8AC3E}">
        <p14:creationId xmlns:p14="http://schemas.microsoft.com/office/powerpoint/2010/main" val="259219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Assisted energy disaggregation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	</a:t>
            </a:r>
            <a:r>
              <a:rPr kumimoji="1" lang="en-US" altLang="zh-CN" sz="3200" dirty="0" smtClean="0"/>
              <a:t>- Piecewise constant </a:t>
            </a:r>
            <a:r>
              <a:rPr kumimoji="1" lang="en-US" altLang="zh-CN" sz="3200" dirty="0" err="1" smtClean="0"/>
              <a:t>denoise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199" y="2039862"/>
            <a:ext cx="5729515" cy="4086301"/>
          </a:xfrm>
        </p:spPr>
        <p:txBody>
          <a:bodyPr/>
          <a:lstStyle/>
          <a:p>
            <a:r>
              <a:rPr kumimoji="1" lang="en-US" altLang="zh-CN" dirty="0" smtClean="0"/>
              <a:t>Detect step changes in noisy signal</a:t>
            </a:r>
          </a:p>
          <a:p>
            <a:r>
              <a:rPr kumimoji="1" lang="en-US" altLang="zh-CN" dirty="0" smtClean="0"/>
              <a:t>Online jump penalization </a:t>
            </a:r>
          </a:p>
          <a:p>
            <a:pPr lvl="1"/>
            <a:r>
              <a:rPr kumimoji="1" lang="en-US" altLang="zh-CN" dirty="0" smtClean="0"/>
              <a:t>Use least step changes to get best estimation of the signal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571" y="30843"/>
            <a:ext cx="3013529" cy="200901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4571" y="2039862"/>
            <a:ext cx="3013529" cy="201877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3786" y="4058634"/>
            <a:ext cx="2986314" cy="20005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0100" y="4058634"/>
            <a:ext cx="3000810" cy="200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794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Assisted energy disaggregation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	</a:t>
            </a:r>
            <a:r>
              <a:rPr kumimoji="1" lang="en-US" altLang="zh-CN" sz="3200" dirty="0" smtClean="0"/>
              <a:t>- Appliance state tracking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2249715" y="5533572"/>
            <a:ext cx="5070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Appliance state tracking accuracy: threshold=5W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half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6768" r="-16768"/>
          <a:stretch>
            <a:fillRect/>
          </a:stretch>
        </p:blipFill>
        <p:spPr>
          <a:xfrm>
            <a:off x="457200" y="1600201"/>
            <a:ext cx="7942943" cy="3833585"/>
          </a:xfrm>
        </p:spPr>
      </p:pic>
    </p:spTree>
    <p:extLst>
      <p:ext uri="{BB962C8B-B14F-4D97-AF65-F5344CB8AC3E}">
        <p14:creationId xmlns:p14="http://schemas.microsoft.com/office/powerpoint/2010/main" val="193441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Assisted energy disaggregation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	</a:t>
            </a:r>
            <a:r>
              <a:rPr kumimoji="1" lang="en-US" altLang="zh-CN" sz="3200" dirty="0" smtClean="0"/>
              <a:t>- Estimated energy consumption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2249715" y="5533572"/>
            <a:ext cx="5070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Disaggregated energy consumption</a:t>
            </a:r>
            <a:endParaRPr kumimoji="1"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sz="half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197" r="-4197"/>
          <a:stretch>
            <a:fillRect/>
          </a:stretch>
        </p:blipFill>
        <p:spPr>
          <a:xfrm>
            <a:off x="457200" y="1600200"/>
            <a:ext cx="8142514" cy="3933371"/>
          </a:xfrm>
        </p:spPr>
      </p:pic>
    </p:spTree>
    <p:extLst>
      <p:ext uri="{BB962C8B-B14F-4D97-AF65-F5344CB8AC3E}">
        <p14:creationId xmlns:p14="http://schemas.microsoft.com/office/powerpoint/2010/main" val="1262987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5"/>
          <p:cNvPicPr>
            <a:picLocks noGrp="1" noChangeAspect="1"/>
          </p:cNvPicPr>
          <p:nvPr>
            <p:ph sz="half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197" r="-4197"/>
          <a:stretch>
            <a:fillRect/>
          </a:stretch>
        </p:blipFill>
        <p:spPr>
          <a:xfrm>
            <a:off x="457200" y="1600200"/>
            <a:ext cx="8142514" cy="3933371"/>
          </a:xfr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Assisted energy disaggregation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	</a:t>
            </a:r>
            <a:r>
              <a:rPr kumimoji="1" lang="en-US" altLang="zh-CN" sz="3200" dirty="0" smtClean="0"/>
              <a:t>- Estimated energy consumption</a:t>
            </a:r>
            <a:endParaRPr kumimoji="1" lang="zh-CN" altLang="en-US" sz="3200" dirty="0"/>
          </a:p>
        </p:txBody>
      </p:sp>
      <p:sp>
        <p:nvSpPr>
          <p:cNvPr id="8" name="矩形 7"/>
          <p:cNvSpPr/>
          <p:nvPr/>
        </p:nvSpPr>
        <p:spPr>
          <a:xfrm>
            <a:off x="1430039" y="1530112"/>
            <a:ext cx="6210170" cy="42303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half" idx="1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6386" r="-16386"/>
          <a:stretch>
            <a:fillRect/>
          </a:stretch>
        </p:blipFill>
        <p:spPr>
          <a:xfrm>
            <a:off x="367394" y="16002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257398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5"/>
          <p:cNvPicPr>
            <a:picLocks noGrp="1" noChangeAspect="1"/>
          </p:cNvPicPr>
          <p:nvPr>
            <p:ph sz="half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197" r="-4197"/>
          <a:stretch>
            <a:fillRect/>
          </a:stretch>
        </p:blipFill>
        <p:spPr>
          <a:xfrm>
            <a:off x="457200" y="1600200"/>
            <a:ext cx="8142514" cy="3933371"/>
          </a:xfr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Assisted energy disaggregation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	</a:t>
            </a:r>
            <a:r>
              <a:rPr kumimoji="1" lang="en-US" altLang="zh-CN" sz="3200" dirty="0" smtClean="0"/>
              <a:t>- Estimated energy consumption</a:t>
            </a:r>
            <a:endParaRPr kumimoji="1" lang="zh-CN" altLang="en-US" sz="3200" dirty="0"/>
          </a:p>
        </p:txBody>
      </p:sp>
      <p:sp>
        <p:nvSpPr>
          <p:cNvPr id="9" name="矩形 8"/>
          <p:cNvSpPr/>
          <p:nvPr/>
        </p:nvSpPr>
        <p:spPr>
          <a:xfrm>
            <a:off x="1430039" y="1530112"/>
            <a:ext cx="6210170" cy="42303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sz="half" idx="1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461" r="-15461"/>
          <a:stretch>
            <a:fillRect/>
          </a:stretch>
        </p:blipFill>
        <p:spPr>
          <a:xfrm>
            <a:off x="457200" y="1600200"/>
            <a:ext cx="8142514" cy="4525963"/>
          </a:xfrm>
        </p:spPr>
      </p:pic>
    </p:spTree>
    <p:extLst>
      <p:ext uri="{BB962C8B-B14F-4D97-AF65-F5344CB8AC3E}">
        <p14:creationId xmlns:p14="http://schemas.microsoft.com/office/powerpoint/2010/main" val="2543741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5"/>
          <p:cNvPicPr>
            <a:picLocks noGrp="1" noChangeAspect="1"/>
          </p:cNvPicPr>
          <p:nvPr>
            <p:ph sz="half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197" r="-4197"/>
          <a:stretch>
            <a:fillRect/>
          </a:stretch>
        </p:blipFill>
        <p:spPr>
          <a:xfrm>
            <a:off x="457200" y="1600200"/>
            <a:ext cx="8142514" cy="3933371"/>
          </a:xfr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Assisted energy disaggregation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	</a:t>
            </a:r>
            <a:r>
              <a:rPr kumimoji="1" lang="en-US" altLang="zh-CN" sz="3200" dirty="0" smtClean="0"/>
              <a:t>- Estimated energy consumption</a:t>
            </a:r>
            <a:endParaRPr kumimoji="1" lang="zh-CN" altLang="en-US" sz="3200" dirty="0"/>
          </a:p>
        </p:txBody>
      </p:sp>
      <p:sp>
        <p:nvSpPr>
          <p:cNvPr id="10" name="矩形 9"/>
          <p:cNvSpPr/>
          <p:nvPr/>
        </p:nvSpPr>
        <p:spPr>
          <a:xfrm>
            <a:off x="1430039" y="1530112"/>
            <a:ext cx="6210170" cy="42303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half" idx="1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446" r="-15446"/>
          <a:stretch>
            <a:fillRect/>
          </a:stretch>
        </p:blipFill>
        <p:spPr>
          <a:xfrm>
            <a:off x="457200" y="3878058"/>
            <a:ext cx="8142514" cy="2248105"/>
          </a:xfrm>
        </p:spPr>
      </p:pic>
      <p:pic>
        <p:nvPicPr>
          <p:cNvPr id="6" name="内容占位符 5"/>
          <p:cNvPicPr>
            <a:picLocks noGrp="1" noChangeAspect="1"/>
          </p:cNvPicPr>
          <p:nvPr>
            <p:ph sz="half" idx="1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282" r="-15282"/>
          <a:stretch>
            <a:fillRect/>
          </a:stretch>
        </p:blipFill>
        <p:spPr>
          <a:xfrm>
            <a:off x="457200" y="1600200"/>
            <a:ext cx="8229600" cy="2277858"/>
          </a:xfrm>
        </p:spPr>
      </p:pic>
    </p:spTree>
    <p:extLst>
      <p:ext uri="{BB962C8B-B14F-4D97-AF65-F5344CB8AC3E}">
        <p14:creationId xmlns:p14="http://schemas.microsoft.com/office/powerpoint/2010/main" val="3901676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Conclusion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Accurate state sensing with low-cost sensors</a:t>
            </a:r>
          </a:p>
          <a:p>
            <a:pPr lvl="1"/>
            <a:r>
              <a:rPr kumimoji="1" lang="en-US" altLang="zh-CN" dirty="0" smtClean="0"/>
              <a:t>99.5% state tracking accuracy</a:t>
            </a:r>
          </a:p>
          <a:p>
            <a:pPr lvl="1"/>
            <a:r>
              <a:rPr kumimoji="1" lang="en-US" altLang="zh-CN" dirty="0" smtClean="0"/>
              <a:t>Easily scale to tens of appliances</a:t>
            </a:r>
          </a:p>
          <a:p>
            <a:r>
              <a:rPr kumimoji="1" lang="en-US" altLang="zh-CN" dirty="0" smtClean="0"/>
              <a:t>Assisted energy disaggregation</a:t>
            </a:r>
          </a:p>
          <a:p>
            <a:pPr lvl="1"/>
            <a:r>
              <a:rPr kumimoji="1" lang="en-US" altLang="zh-CN" dirty="0" smtClean="0"/>
              <a:t>Mostly 70% accuracy </a:t>
            </a:r>
          </a:p>
          <a:p>
            <a:pPr lvl="1"/>
            <a:r>
              <a:rPr kumimoji="1" lang="en-US" altLang="zh-CN" dirty="0" smtClean="0"/>
              <a:t>Laptops are hard: large variation in power</a:t>
            </a:r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8809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Importance of electrical </a:t>
            </a:r>
            <a:br>
              <a:rPr kumimoji="1" lang="en-US" altLang="zh-CN" dirty="0" smtClean="0"/>
            </a:br>
            <a:r>
              <a:rPr kumimoji="1" lang="en-US" altLang="zh-CN" dirty="0" smtClean="0"/>
              <a:t>energy disaggregation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457199" y="1600200"/>
            <a:ext cx="5214037" cy="4525963"/>
          </a:xfrm>
        </p:spPr>
        <p:txBody>
          <a:bodyPr anchor="ctr"/>
          <a:lstStyle/>
          <a:p>
            <a:r>
              <a:rPr kumimoji="1" lang="en-US" altLang="zh-CN" dirty="0" smtClean="0"/>
              <a:t>Fine-grained energy consumption information is crucial</a:t>
            </a:r>
          </a:p>
          <a:p>
            <a:endParaRPr kumimoji="1"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49950" y="0"/>
            <a:ext cx="3194050" cy="6858000"/>
          </a:xfrm>
        </p:spPr>
      </p:pic>
    </p:spTree>
    <p:extLst>
      <p:ext uri="{BB962C8B-B14F-4D97-AF65-F5344CB8AC3E}">
        <p14:creationId xmlns:p14="http://schemas.microsoft.com/office/powerpoint/2010/main" val="3170052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Current disaggregation methods</a:t>
            </a:r>
            <a:br>
              <a:rPr kumimoji="1" lang="en-US" altLang="zh-CN" sz="3200" dirty="0" smtClean="0"/>
            </a:br>
            <a:r>
              <a:rPr kumimoji="1" lang="en-US" altLang="zh-CN" sz="3200" dirty="0" smtClean="0"/>
              <a:t>and limitations</a:t>
            </a:r>
            <a:endParaRPr kumimoji="1" lang="zh-CN" altLang="en-US" sz="320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457199" y="1600200"/>
            <a:ext cx="5214037" cy="4525963"/>
          </a:xfrm>
        </p:spPr>
        <p:txBody>
          <a:bodyPr anchor="t"/>
          <a:lstStyle/>
          <a:p>
            <a:r>
              <a:rPr kumimoji="1" lang="en-US" altLang="zh-CN" dirty="0" smtClean="0"/>
              <a:t>Direct-sensing</a:t>
            </a:r>
            <a:r>
              <a:rPr kumimoji="1" lang="en-US" altLang="zh-CN" dirty="0" smtClean="0">
                <a:solidFill>
                  <a:srgbClr val="FF0000"/>
                </a:solidFill>
              </a:rPr>
              <a:t> (cost)</a:t>
            </a:r>
          </a:p>
          <a:p>
            <a:pPr lvl="1"/>
            <a:r>
              <a:rPr kumimoji="1" lang="en-US" altLang="zh-CN" dirty="0" smtClean="0"/>
              <a:t>Watts up? PRO, Kill-A-Watt</a:t>
            </a:r>
          </a:p>
          <a:p>
            <a:pPr lvl="1"/>
            <a:r>
              <a:rPr kumimoji="1" lang="en-US" altLang="zh-CN" dirty="0" err="1" smtClean="0"/>
              <a:t>ACme</a:t>
            </a:r>
            <a:endParaRPr kumimoji="1" lang="en-US" altLang="zh-CN" dirty="0" smtClean="0"/>
          </a:p>
          <a:p>
            <a:r>
              <a:rPr kumimoji="1" lang="en-US" altLang="zh-CN" dirty="0" smtClean="0"/>
              <a:t>Non-intrusive</a:t>
            </a:r>
            <a:r>
              <a:rPr kumimoji="1" lang="en-US" altLang="zh-CN" dirty="0" smtClean="0">
                <a:solidFill>
                  <a:srgbClr val="FF0000"/>
                </a:solidFill>
              </a:rPr>
              <a:t> (scalability)</a:t>
            </a:r>
          </a:p>
          <a:p>
            <a:pPr lvl="1"/>
            <a:r>
              <a:rPr kumimoji="1" lang="en-US" altLang="zh-CN" dirty="0" smtClean="0"/>
              <a:t>Steady-state</a:t>
            </a:r>
          </a:p>
          <a:p>
            <a:pPr lvl="1"/>
            <a:r>
              <a:rPr kumimoji="1" lang="en-US" altLang="zh-CN" dirty="0" smtClean="0"/>
              <a:t>Transient signatures</a:t>
            </a:r>
          </a:p>
          <a:p>
            <a:r>
              <a:rPr kumimoji="1" lang="en-US" altLang="zh-CN" dirty="0" smtClean="0"/>
              <a:t>Hybrid</a:t>
            </a:r>
          </a:p>
          <a:p>
            <a:pPr lvl="1"/>
            <a:r>
              <a:rPr kumimoji="1" lang="en-US" altLang="zh-CN" dirty="0" smtClean="0"/>
              <a:t>Dumb sensors + central intelligence</a:t>
            </a: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70588" y="0"/>
            <a:ext cx="3173412" cy="6858000"/>
          </a:xfrm>
        </p:spPr>
      </p:pic>
    </p:spTree>
    <p:extLst>
      <p:ext uri="{BB962C8B-B14F-4D97-AF65-F5344CB8AC3E}">
        <p14:creationId xmlns:p14="http://schemas.microsoft.com/office/powerpoint/2010/main" val="2145834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Contributions of this work</a:t>
            </a:r>
            <a:endParaRPr kumimoji="1" lang="zh-CN" altLang="en-US" sz="320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457199" y="1600200"/>
            <a:ext cx="5214037" cy="4525963"/>
          </a:xfrm>
        </p:spPr>
        <p:txBody>
          <a:bodyPr anchor="ctr"/>
          <a:lstStyle/>
          <a:p>
            <a:r>
              <a:rPr kumimoji="1" lang="en-US" altLang="zh-CN" dirty="0" smtClean="0"/>
              <a:t>Appliance state sensing system</a:t>
            </a:r>
          </a:p>
          <a:p>
            <a:pPr lvl="1"/>
            <a:r>
              <a:rPr kumimoji="1" lang="en-US" altLang="zh-CN" dirty="0" smtClean="0"/>
              <a:t>Low-cost</a:t>
            </a:r>
          </a:p>
          <a:p>
            <a:pPr lvl="1"/>
            <a:r>
              <a:rPr kumimoji="1" lang="en-US" altLang="zh-CN" dirty="0" smtClean="0"/>
              <a:t>Large-scale</a:t>
            </a:r>
          </a:p>
          <a:p>
            <a:pPr lvl="1"/>
            <a:r>
              <a:rPr kumimoji="1" lang="en-US" altLang="zh-CN" dirty="0" smtClean="0"/>
              <a:t>Reliable</a:t>
            </a:r>
          </a:p>
          <a:p>
            <a:r>
              <a:rPr kumimoji="1" lang="en-US" altLang="zh-CN" dirty="0" smtClean="0"/>
              <a:t>Energy disaggregation assisted by the system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900738" y="1310179"/>
            <a:ext cx="3243262" cy="5257800"/>
          </a:xfrm>
        </p:spPr>
      </p:pic>
    </p:spTree>
    <p:extLst>
      <p:ext uri="{BB962C8B-B14F-4D97-AF65-F5344CB8AC3E}">
        <p14:creationId xmlns:p14="http://schemas.microsoft.com/office/powerpoint/2010/main" val="1827289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Appliance state sensor node design</a:t>
            </a:r>
            <a:endParaRPr kumimoji="1" lang="zh-CN" altLang="en-US" sz="3200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sz="half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9140" b="-29140"/>
          <a:stretch>
            <a:fillRect/>
          </a:stretch>
        </p:blipFill>
        <p:spPr>
          <a:xfrm>
            <a:off x="457200" y="1600200"/>
            <a:ext cx="4648200" cy="4525963"/>
          </a:xfrm>
        </p:spPr>
      </p:pic>
      <p:pic>
        <p:nvPicPr>
          <p:cNvPr id="6" name="内容占位符 5" descr="nilmbee2.jpg"/>
          <p:cNvPicPr>
            <a:picLocks noGrp="1" noChangeAspect="1"/>
          </p:cNvPicPr>
          <p:nvPr>
            <p:ph sz="half" idx="2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5105400" y="1600200"/>
            <a:ext cx="4038600" cy="4525963"/>
          </a:xfrm>
        </p:spPr>
      </p:pic>
      <p:sp>
        <p:nvSpPr>
          <p:cNvPr id="8" name="文本框 7"/>
          <p:cNvSpPr txBox="1"/>
          <p:nvPr/>
        </p:nvSpPr>
        <p:spPr>
          <a:xfrm>
            <a:off x="630017" y="5380392"/>
            <a:ext cx="4270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Block diagram of the sensor node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0053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Appliance binary state sensor node design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- Event detection</a:t>
            </a:r>
            <a:endParaRPr kumimoji="1" lang="zh-CN" altLang="en-US" sz="3200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sz="half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9140" b="-29140"/>
          <a:stretch>
            <a:fillRect/>
          </a:stretch>
        </p:blipFill>
        <p:spPr>
          <a:xfrm>
            <a:off x="457200" y="1600200"/>
            <a:ext cx="4648200" cy="4525963"/>
          </a:xfrm>
        </p:spPr>
      </p:pic>
      <p:sp>
        <p:nvSpPr>
          <p:cNvPr id="8" name="文本框 7"/>
          <p:cNvSpPr txBox="1"/>
          <p:nvPr/>
        </p:nvSpPr>
        <p:spPr>
          <a:xfrm>
            <a:off x="630017" y="5380392"/>
            <a:ext cx="4270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Block diagram of the sensor node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half" idx="2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836" r="-1836"/>
          <a:stretch>
            <a:fillRect/>
          </a:stretch>
        </p:blipFill>
        <p:spPr>
          <a:xfrm>
            <a:off x="5510151" y="1100164"/>
            <a:ext cx="3176649" cy="4525963"/>
          </a:xfrm>
        </p:spPr>
      </p:pic>
      <p:sp>
        <p:nvSpPr>
          <p:cNvPr id="9" name="文本框 8"/>
          <p:cNvSpPr txBox="1"/>
          <p:nvPr/>
        </p:nvSpPr>
        <p:spPr>
          <a:xfrm>
            <a:off x="5272541" y="5717458"/>
            <a:ext cx="379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/>
              <a:t>Event detection flowchart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1171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Appliance binary state sensor node design</a:t>
            </a:r>
            <a:br>
              <a:rPr kumimoji="1" lang="en-US" altLang="zh-CN" sz="3200" dirty="0" smtClean="0"/>
            </a:br>
            <a:r>
              <a:rPr kumimoji="1" lang="en-US" altLang="zh-CN" sz="3200" dirty="0"/>
              <a:t> </a:t>
            </a:r>
            <a:r>
              <a:rPr kumimoji="1" lang="en-US" altLang="zh-CN" sz="3200" dirty="0" smtClean="0"/>
              <a:t> - Event detection</a:t>
            </a:r>
            <a:endParaRPr kumimoji="1" lang="zh-CN" altLang="en-US" sz="32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half" idx="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836" r="-1836"/>
          <a:stretch>
            <a:fillRect/>
          </a:stretch>
        </p:blipFill>
        <p:spPr>
          <a:xfrm>
            <a:off x="5510151" y="1100164"/>
            <a:ext cx="3176649" cy="4525963"/>
          </a:xfrm>
        </p:spPr>
      </p:pic>
      <p:sp>
        <p:nvSpPr>
          <p:cNvPr id="9" name="文本框 8"/>
          <p:cNvSpPr txBox="1"/>
          <p:nvPr/>
        </p:nvSpPr>
        <p:spPr>
          <a:xfrm>
            <a:off x="5272541" y="5717458"/>
            <a:ext cx="379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/>
              <a:t>Event detection flowchart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kumimoji="1" lang="en-US" altLang="zh-CN" dirty="0" smtClean="0"/>
              <a:t>Current sensing only</a:t>
            </a:r>
          </a:p>
          <a:p>
            <a:pPr lvl="1"/>
            <a:r>
              <a:rPr kumimoji="1" lang="en-US" altLang="zh-CN" dirty="0" smtClean="0"/>
              <a:t>No voltage channel</a:t>
            </a:r>
          </a:p>
          <a:p>
            <a:pPr lvl="1"/>
            <a:r>
              <a:rPr kumimoji="1" lang="en-US" altLang="zh-CN" dirty="0" smtClean="0"/>
              <a:t>No metering module</a:t>
            </a:r>
          </a:p>
        </p:txBody>
      </p:sp>
    </p:spTree>
    <p:extLst>
      <p:ext uri="{BB962C8B-B14F-4D97-AF65-F5344CB8AC3E}">
        <p14:creationId xmlns:p14="http://schemas.microsoft.com/office/powerpoint/2010/main" val="3539126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200" dirty="0" smtClean="0"/>
              <a:t>Appliance binary state sensor node design</a:t>
            </a:r>
            <a:br>
              <a:rPr kumimoji="1" lang="en-US" altLang="zh-CN" sz="3200" dirty="0" smtClean="0"/>
            </a:br>
            <a:r>
              <a:rPr kumimoji="1" lang="en-US" altLang="zh-CN" sz="3200" dirty="0" smtClean="0"/>
              <a:t>  - Simplex radio</a:t>
            </a:r>
            <a:endParaRPr kumimoji="1" lang="zh-CN" altLang="en-US" sz="3200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sz="half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9140" b="-29140"/>
          <a:stretch>
            <a:fillRect/>
          </a:stretch>
        </p:blipFill>
        <p:spPr>
          <a:xfrm>
            <a:off x="457200" y="1600200"/>
            <a:ext cx="4648200" cy="4525963"/>
          </a:xfrm>
        </p:spPr>
      </p:pic>
      <p:sp>
        <p:nvSpPr>
          <p:cNvPr id="8" name="文本框 7"/>
          <p:cNvSpPr txBox="1"/>
          <p:nvPr/>
        </p:nvSpPr>
        <p:spPr>
          <a:xfrm>
            <a:off x="630017" y="5380392"/>
            <a:ext cx="4270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Block diagram of the sensor node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5260144" y="4170304"/>
            <a:ext cx="3426656" cy="1955860"/>
          </a:xfrm>
        </p:spPr>
        <p:txBody>
          <a:bodyPr/>
          <a:lstStyle/>
          <a:p>
            <a:r>
              <a:rPr kumimoji="1" lang="en-US" altLang="zh-CN" dirty="0" smtClean="0"/>
              <a:t>1-pin control</a:t>
            </a:r>
          </a:p>
          <a:p>
            <a:r>
              <a:rPr kumimoji="1" lang="en-US" altLang="zh-CN" dirty="0" smtClean="0"/>
              <a:t>Low-cost</a:t>
            </a:r>
          </a:p>
          <a:p>
            <a:r>
              <a:rPr kumimoji="1" lang="en-US" altLang="zh-CN" dirty="0" smtClean="0"/>
              <a:t>TX only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3117" y="1417639"/>
            <a:ext cx="2827108" cy="282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049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</TotalTime>
  <Words>655</Words>
  <Application>Microsoft Macintosh PowerPoint</Application>
  <PresentationFormat>全屏显示(4:3)</PresentationFormat>
  <Paragraphs>159</Paragraphs>
  <Slides>28</Slides>
  <Notes>26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Office 主题</vt:lpstr>
      <vt:lpstr>Low-cost Appliance State Sensing for Energy Disaggregation</vt:lpstr>
      <vt:lpstr>Importance of electrical  energy disaggregation</vt:lpstr>
      <vt:lpstr>Importance of electrical  energy disaggregation</vt:lpstr>
      <vt:lpstr>Current disaggregation methods and limitations</vt:lpstr>
      <vt:lpstr>Contributions of this work</vt:lpstr>
      <vt:lpstr>Appliance state sensor node design</vt:lpstr>
      <vt:lpstr>Appliance binary state sensor node design   - Event detection</vt:lpstr>
      <vt:lpstr>Appliance binary state sensor node design   - Event detection</vt:lpstr>
      <vt:lpstr>Appliance binary state sensor node design   - Simplex radio</vt:lpstr>
      <vt:lpstr>Appliance binary state sensor node design   - Cost and scalability</vt:lpstr>
      <vt:lpstr>Radio protocol design   - Retransmission</vt:lpstr>
      <vt:lpstr>Radio protocol design   - Retransmission</vt:lpstr>
      <vt:lpstr>Radio protocol design   - How many retransmissions?</vt:lpstr>
      <vt:lpstr>Radio protocol design   - How many retransmissions?</vt:lpstr>
      <vt:lpstr>Radio protocol design   - How many retransmissions?</vt:lpstr>
      <vt:lpstr>Radio protocol design   - Timeslot alignment</vt:lpstr>
      <vt:lpstr>Radio protocol design   - Tow-event collision</vt:lpstr>
      <vt:lpstr>Radio protocol design   - Poisson distributed events</vt:lpstr>
      <vt:lpstr>Radio protocol design   - In real settings</vt:lpstr>
      <vt:lpstr>Assisted energy disaggregation</vt:lpstr>
      <vt:lpstr>Assisted energy disaggregation  - Experimental setup</vt:lpstr>
      <vt:lpstr>Assisted energy disaggregation  - Piecewise constant denoise</vt:lpstr>
      <vt:lpstr>Assisted energy disaggregation  - Appliance state tracking</vt:lpstr>
      <vt:lpstr>Assisted energy disaggregation  - Estimated energy consumption</vt:lpstr>
      <vt:lpstr>Assisted energy disaggregation  - Estimated energy consumption</vt:lpstr>
      <vt:lpstr>Assisted energy disaggregation  - Estimated energy consumption</vt:lpstr>
      <vt:lpstr>Assisted energy disaggregation  - Estimated energy consumption</vt:lpstr>
      <vt:lpstr>Conclusion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Low-cost Appliance State Sensing for Energy Disaggregation</dc:title>
  <dc:creator>Tianji Wu</dc:creator>
  <cp:lastModifiedBy>Tianji Wu</cp:lastModifiedBy>
  <cp:revision>105</cp:revision>
  <dcterms:created xsi:type="dcterms:W3CDTF">2012-06-16T07:12:39Z</dcterms:created>
  <dcterms:modified xsi:type="dcterms:W3CDTF">2012-06-16T22:35:50Z</dcterms:modified>
</cp:coreProperties>
</file>

<file path=docProps/thumbnail.jpeg>
</file>